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307" r:id="rId3"/>
    <p:sldId id="257" r:id="rId4"/>
    <p:sldId id="269" r:id="rId5"/>
    <p:sldId id="265" r:id="rId6"/>
    <p:sldId id="308" r:id="rId7"/>
    <p:sldId id="295" r:id="rId8"/>
    <p:sldId id="260" r:id="rId9"/>
    <p:sldId id="261" r:id="rId10"/>
    <p:sldId id="262" r:id="rId11"/>
    <p:sldId id="266" r:id="rId12"/>
    <p:sldId id="268" r:id="rId13"/>
    <p:sldId id="267" r:id="rId14"/>
    <p:sldId id="316" r:id="rId15"/>
    <p:sldId id="264" r:id="rId16"/>
    <p:sldId id="30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1C6EE-1508-4A4D-8BB4-A162F194CF38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3D7A0-32E9-4D0D-9C88-B4C3EBEAB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7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8207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F47C-D2C1-2E00-740E-5113C00DD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B9BE-D264-5998-C8EB-E8D6964FD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74846-8DAF-EF07-0E1D-BE10567C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D60D8-FCE7-E3E5-2F22-18DA54A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9125-D097-0018-3982-02D74F9B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9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AFCF-6422-0145-D737-EE334C15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097F4-A9DA-D3E2-0144-3477C9957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492EF-6CCF-0648-7543-9C1A38F6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26BF2-472F-5BEA-7F8E-65D5495F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9810F-4232-6448-BB09-29C67BA5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5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047C3-EC9E-B306-B740-720774317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D5C21-0B29-0537-338D-D4DF1FDA9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C432D-F504-EE67-6A85-D7F46391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D958B-BAFD-16BA-7EF2-7C09716C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3A1C2-DEF6-1BF4-8510-2D2906B7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AE001-3439-D24D-CB75-D72A360C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A9D6-93E2-1908-70B1-7B0EA5EA8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2C5B4-1960-2059-234C-754C7955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14070-B550-F93D-AEA7-26C6EC17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66099-3313-F3E8-5D21-24A8E6B3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4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4D05-EA1B-D1D0-8230-B9E19F6AE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3B103-223A-2190-840C-181079276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76B5C-530E-D7BD-6D0F-FB2DC069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FF1B8-AB08-4ED3-3CBD-4BC57794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434AE-9B4A-F484-DF14-2E7B3898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4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19E1-1483-26AC-A747-94769A65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A356-DDAE-F3F8-7DAC-02986BBA7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D53F9-DAD5-5AEF-BC6E-B4E4F1E8C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8ED38-2735-324E-D6A4-8FE66373D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5F499-1FC5-8325-7374-8810A6E4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6490D-B282-7FE1-998F-212359C7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8B76E-CEAE-FF0A-B234-C884F346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33CA6-A9DC-E38B-AE1D-3D9FB5C75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06B91-B465-F4C2-F727-DE6142618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F08AC-80E8-4442-6FC8-538D55C7A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3ACB-5F7E-C5F0-D649-0E1D10933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FBEFE-A7C2-C4A3-6004-63BB3EB2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F5A678-FD9C-EC1D-34CA-94A48D71E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0AFDF-10CB-84E3-52B7-3B57225A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8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F16F5-B37D-77FE-D7DF-2CBA9F2D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292C0-D3BC-DFDF-58C4-BB8240053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5DFED-EB7B-7B46-07D6-C80118A2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132D5-CD11-8AAA-87E2-4C86C2E1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4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ADD1F-54AE-411C-96D2-3272DC54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701B8-637E-90B6-09E7-4BD82A6B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934AB-0578-28ED-62C6-3E787832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4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5790-1ED1-EB37-9A1F-A72CCC03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4262-BE02-D5CF-F443-5A99F37DF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41D6B-ED31-3080-C523-96C3CB08A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F8A8B-D21E-B6DE-14C2-6FAFAD3A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B4812-E0E5-430C-94D4-85CA4A64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C2D5C-62DF-18DB-79E5-335C5CF2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9C05-D8DE-3432-54B0-0FB1F9EF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62420-A63A-11B9-AA37-EBE336ACB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EEC6F-AE3C-A6D1-493E-83A554FE8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61C63-8B26-836D-5D8D-B7661F5A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AFDED-A390-1309-16D8-82838900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F273D-C60C-A5B6-CA70-FEB47A86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712CE-EAC5-8A53-51F2-3CCAF37E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10BC2-09C9-6464-B082-B555BC7AC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A6811-15AB-963C-0794-6839D0485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B8686-E885-4AC0-91EE-0476C5B23B9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A842-20B4-FBC8-464B-FABC95C0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169D7-4C92-C0F9-305C-7A151C74A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B858FB-9852-4C9F-8187-8062374FF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4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FE2E-9A0E-B1EA-F4FA-FA9A8A41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7BD413-593B-5248-73A6-8B3B779BD7C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5FD71D1-EC9D-AFB1-AEE0-3E12DCE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B7EB1-37CA-8D4A-4DB8-71C67EA05FC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06208-BAF7-A72D-7436-E0F30B7565E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55D756-84B5-BCAD-C06E-F91C2BC85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B396D749-74CF-BC2E-8A72-7D9BCBF4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6C31C80-92F4-A90D-4C4C-D862B929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D6EDA5D-4CF0-E16B-BF1C-D614EF72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960A4C3-EEDE-FA84-16F1-61011F27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EF3C944-AC5F-00E9-9374-BA3BB522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746C6-A5A5-2662-F420-87C9CECFD653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</a:t>
            </a:r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71D23-17A3-AA62-1EBA-6187890FA9B0}"/>
              </a:ext>
            </a:extLst>
          </p:cNvPr>
          <p:cNvSpPr txBox="1"/>
          <p:nvPr/>
        </p:nvSpPr>
        <p:spPr>
          <a:xfrm>
            <a:off x="2911128" y="2008229"/>
            <a:ext cx="668259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 b="1" u="sng">
                <a:latin typeface="Times New Roman"/>
                <a:cs typeface="Times New Roman"/>
              </a:rPr>
              <a:t>Accounts Payable Operations in Oracle E-Business Suite (EBS)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17BD1-8170-7D3F-73F9-28ACAD65F65D}"/>
              </a:ext>
            </a:extLst>
          </p:cNvPr>
          <p:cNvSpPr txBox="1"/>
          <p:nvPr/>
        </p:nvSpPr>
        <p:spPr>
          <a:xfrm>
            <a:off x="1417608" y="3825334"/>
            <a:ext cx="3556000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latin typeface="Times New Roman"/>
                <a:cs typeface="Times New Roman"/>
              </a:rPr>
              <a:t>Students names: </a:t>
            </a:r>
            <a:endParaRPr lang="en-US" sz="2500">
              <a:latin typeface="Aptos" panose="02110004020202020204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>
                <a:latin typeface="Times New Roman"/>
                <a:cs typeface="Times New Roman"/>
              </a:rPr>
              <a:t>Rawan Mohamed </a:t>
            </a:r>
            <a:endParaRPr lang="en-US" sz="2200">
              <a:latin typeface="Aptos" panose="02110004020202020204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>
                <a:latin typeface="Times New Roman"/>
                <a:cs typeface="Times New Roman"/>
              </a:rPr>
              <a:t>Sara Hassan </a:t>
            </a:r>
            <a:endParaRPr lang="en-US" sz="2200">
              <a:latin typeface="Aptos" panose="02110004020202020204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>
                <a:latin typeface="Times New Roman"/>
                <a:cs typeface="Times New Roman"/>
              </a:rPr>
              <a:t>Safia Adel </a:t>
            </a:r>
            <a:endParaRPr lang="en-US" sz="2200">
              <a:latin typeface="Aptos" panose="02110004020202020204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>
                <a:latin typeface="Times New Roman"/>
                <a:cs typeface="Times New Roman"/>
              </a:rPr>
              <a:t>Nourhan Hussein</a:t>
            </a:r>
            <a:endParaRPr lang="en-US" sz="2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91A1-DEE0-C26F-BE5E-83539332C5B1}"/>
              </a:ext>
            </a:extLst>
          </p:cNvPr>
          <p:cNvSpPr txBox="1"/>
          <p:nvPr/>
        </p:nvSpPr>
        <p:spPr>
          <a:xfrm>
            <a:off x="6308401" y="4785552"/>
            <a:ext cx="603561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Times New Roman"/>
                <a:cs typeface="Times New Roman"/>
              </a:rPr>
              <a:t>Track: </a:t>
            </a:r>
            <a:r>
              <a:rPr lang="en-US" sz="2200" u="sng">
                <a:latin typeface="Times New Roman"/>
                <a:cs typeface="Times New Roman"/>
              </a:rPr>
              <a:t>Oracle Digital Accounting Specialist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A2DD5-7D4F-875E-A967-B706A6A73F26}"/>
              </a:ext>
            </a:extLst>
          </p:cNvPr>
          <p:cNvSpPr txBox="1"/>
          <p:nvPr/>
        </p:nvSpPr>
        <p:spPr>
          <a:xfrm>
            <a:off x="7046631" y="5215148"/>
            <a:ext cx="438221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Times New Roman"/>
                <a:cs typeface="Times New Roman"/>
              </a:rPr>
              <a:t>Supervisor name:</a:t>
            </a:r>
            <a:r>
              <a:rPr lang="en-US" sz="2200" u="sng">
                <a:latin typeface="Times New Roman"/>
                <a:cs typeface="Times New Roman"/>
              </a:rPr>
              <a:t> Mohamed Sobhy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5EDB7-2DCD-2C99-5C2A-0BC02B35FABF}"/>
              </a:ext>
            </a:extLst>
          </p:cNvPr>
          <p:cNvSpPr txBox="1"/>
          <p:nvPr/>
        </p:nvSpPr>
        <p:spPr>
          <a:xfrm>
            <a:off x="9238891" y="5932098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25/10/2024</a:t>
            </a:r>
          </a:p>
        </p:txBody>
      </p:sp>
    </p:spTree>
    <p:extLst>
      <p:ext uri="{BB962C8B-B14F-4D97-AF65-F5344CB8AC3E}">
        <p14:creationId xmlns:p14="http://schemas.microsoft.com/office/powerpoint/2010/main" val="37629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E9DF7-15E9-5735-8FE4-95DB6B27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B800CD-8FC8-8A9A-C9DA-8BAE4ACB388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4B6E78B-4C55-BC56-0B56-C772E5E6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574BB1-9CEF-AB8F-AA00-557A882456B3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825730-DA37-2817-C517-DC54CF3BB06C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9FAB77-2640-223A-8614-919E50E40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BC005376-9EBB-9CA5-7329-18599F160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FC4F4809-EE86-B4B2-C908-9421660CA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351ED2B-3D8A-EA9E-D4FD-D15C56283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514E9BA-BAD2-F064-357B-737482887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44BCD59D-6AEB-CC77-BCF5-684D3F780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85E8F-7DC9-8A2A-43CD-FAD3B13E484C}"/>
              </a:ext>
            </a:extLst>
          </p:cNvPr>
          <p:cNvSpPr txBox="1"/>
          <p:nvPr/>
        </p:nvSpPr>
        <p:spPr>
          <a:xfrm>
            <a:off x="2337163" y="874782"/>
            <a:ext cx="6104106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Setup for </a:t>
            </a:r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Accounts</a:t>
            </a:r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payable module</a:t>
            </a:r>
            <a:endParaRPr lang="ar-EG" sz="30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DE004-15D4-0C8E-033E-68F23DFC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93" y="2172024"/>
            <a:ext cx="6282452" cy="3900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CE4672-FECB-7012-12AE-481E8C00ABF3}"/>
              </a:ext>
            </a:extLst>
          </p:cNvPr>
          <p:cNvSpPr txBox="1"/>
          <p:nvPr/>
        </p:nvSpPr>
        <p:spPr>
          <a:xfrm>
            <a:off x="155275" y="2200431"/>
            <a:ext cx="5232671" cy="8045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kern="100">
                <a:effectLst/>
                <a:latin typeface="Times New Roman"/>
                <a:ea typeface="Calibri" panose="020F0502020204030204" pitchFamily="34" charset="0"/>
                <a:cs typeface="Arial"/>
              </a:rPr>
              <a:t>Setup &gt; Options &gt; Payable System Setup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776FB-8F8A-896F-FBF1-C36F7EB66A00}"/>
              </a:ext>
            </a:extLst>
          </p:cNvPr>
          <p:cNvSpPr txBox="1"/>
          <p:nvPr/>
        </p:nvSpPr>
        <p:spPr>
          <a:xfrm>
            <a:off x="-1478955" y="3003631"/>
            <a:ext cx="6467841" cy="20460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171700" lvl="3" indent="-342900" 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b="1" kern="100">
                <a:effectLst/>
                <a:latin typeface="Times New Roman"/>
                <a:ea typeface="Calibri" panose="020F0502020204030204" pitchFamily="34" charset="0"/>
                <a:cs typeface="Arial"/>
              </a:rPr>
              <a:t>Automatically assign supplier number</a:t>
            </a:r>
            <a:endParaRPr lang="en-US" sz="2000" b="1" kern="100">
              <a:latin typeface="Times New Roman"/>
              <a:ea typeface="Calibri" panose="020F0502020204030204" pitchFamily="34" charset="0"/>
              <a:cs typeface="Arial"/>
            </a:endParaRPr>
          </a:p>
          <a:p>
            <a:pPr marL="2171700" lvl="3" indent="-342900" algn="ctr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b="1" kern="100">
                <a:effectLst/>
                <a:latin typeface="Times New Roman"/>
                <a:ea typeface="Calibri" panose="020F0502020204030204" pitchFamily="34" charset="0"/>
                <a:cs typeface="Arial"/>
              </a:rPr>
              <a:t>This setup is crucial for managing</a:t>
            </a:r>
          </a:p>
          <a:p>
            <a:pPr marL="1828800" lvl="3" algn="ctr">
              <a:lnSpc>
                <a:spcPct val="107000"/>
              </a:lnSpc>
            </a:pPr>
            <a:r>
              <a:rPr lang="en-US" sz="2000" b="1" kern="100">
                <a:effectLst/>
                <a:latin typeface="Times New Roman"/>
                <a:ea typeface="Calibri" panose="020F0502020204030204" pitchFamily="34" charset="0"/>
                <a:cs typeface="Arial"/>
              </a:rPr>
              <a:t> supplier details and payment </a:t>
            </a:r>
          </a:p>
          <a:p>
            <a:pPr marL="1828800" lvl="3" algn="ctr">
              <a:lnSpc>
                <a:spcPct val="107000"/>
              </a:lnSpc>
            </a:pPr>
            <a:r>
              <a:rPr lang="en-US" sz="2000" b="1" kern="100">
                <a:effectLst/>
                <a:latin typeface="Times New Roman"/>
                <a:ea typeface="Calibri" panose="020F0502020204030204" pitchFamily="34" charset="0"/>
                <a:cs typeface="Arial"/>
              </a:rPr>
              <a:t>configurations within the Oracle </a:t>
            </a:r>
          </a:p>
          <a:p>
            <a:pPr marL="1828800" lvl="3" algn="ctr">
              <a:lnSpc>
                <a:spcPct val="107000"/>
              </a:lnSpc>
            </a:pPr>
            <a:r>
              <a:rPr lang="en-US" sz="2000" b="1" kern="100">
                <a:effectLst/>
                <a:latin typeface="Times New Roman"/>
                <a:ea typeface="Calibri" panose="020F0502020204030204" pitchFamily="34" charset="0"/>
                <a:cs typeface="Arial"/>
              </a:rPr>
              <a:t> Payables module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077A3A-CD29-3072-B427-816C4D0674D6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961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6BB23-70CA-F1D7-9AE6-E8CB28321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193063-AC70-9BCE-EBCB-D79811654749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3401CA82-9AE7-6BD8-50E3-8A6361E9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072B27-EFE9-09C9-E642-5068B2A12D6A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9EFEFD-EC87-4E2E-8928-1B7B43E9E367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DCD960-C267-9794-F760-4824D7CC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0D9C97D0-B249-FDBC-244F-4500C703B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9F105A7-A279-6B39-89FF-75B51EA60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6FD1EE3-F33C-F850-46F6-A77A9CDA9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E7A32B2-2D2F-16C9-4F0E-A418A657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83A11AB-AF02-E9EE-2DE5-C88F6CE6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E92C0-7EE4-6422-E875-326B94349AC0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92725-C2D2-E511-AB60-1A7DF0278980}"/>
              </a:ext>
            </a:extLst>
          </p:cNvPr>
          <p:cNvSpPr txBox="1"/>
          <p:nvPr/>
        </p:nvSpPr>
        <p:spPr>
          <a:xfrm>
            <a:off x="2521863" y="869774"/>
            <a:ext cx="684688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Create and Manage Supplier Invoices</a:t>
            </a:r>
            <a:endParaRPr lang="ar-EG" sz="300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96D76-E4CB-0AC6-92C0-98F882FE76D7}"/>
              </a:ext>
            </a:extLst>
          </p:cNvPr>
          <p:cNvSpPr txBox="1"/>
          <p:nvPr/>
        </p:nvSpPr>
        <p:spPr>
          <a:xfrm>
            <a:off x="460985" y="1955622"/>
            <a:ext cx="2861202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Define Supplier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8F2E7-2E63-BD2C-F438-9B8060B87C0E}"/>
              </a:ext>
            </a:extLst>
          </p:cNvPr>
          <p:cNvSpPr txBox="1"/>
          <p:nvPr/>
        </p:nvSpPr>
        <p:spPr>
          <a:xfrm>
            <a:off x="759233" y="2482369"/>
            <a:ext cx="411763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kern="100">
                <a:latin typeface="Times New Roman"/>
                <a:ea typeface="Calibri"/>
                <a:cs typeface="Arial"/>
              </a:rPr>
              <a:t>Payable  &gt; Suppliers &gt; Entry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6E3B5E0A-D6F5-4EA4-DCEE-DA2289969D5D}"/>
              </a:ext>
            </a:extLst>
          </p:cNvPr>
          <p:cNvSpPr/>
          <p:nvPr/>
        </p:nvSpPr>
        <p:spPr>
          <a:xfrm>
            <a:off x="6553200" y="1959335"/>
            <a:ext cx="4887529" cy="4754805"/>
          </a:xfrm>
          <a:custGeom>
            <a:avLst/>
            <a:gdLst/>
            <a:ahLst/>
            <a:cxnLst/>
            <a:rect l="l" t="t" r="r" b="b"/>
            <a:pathLst>
              <a:path w="8854893" h="8064640">
                <a:moveTo>
                  <a:pt x="0" y="0"/>
                </a:moveTo>
                <a:lnTo>
                  <a:pt x="8854893" y="0"/>
                </a:lnTo>
                <a:lnTo>
                  <a:pt x="8854893" y="8064640"/>
                </a:lnTo>
                <a:lnTo>
                  <a:pt x="0" y="8064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93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D1B2AC-2CCF-8896-CD34-E77686B0265D}"/>
              </a:ext>
            </a:extLst>
          </p:cNvPr>
          <p:cNvSpPr txBox="1"/>
          <p:nvPr/>
        </p:nvSpPr>
        <p:spPr>
          <a:xfrm>
            <a:off x="558241" y="2918366"/>
            <a:ext cx="488752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kern="100">
                <a:latin typeface="Times New Roman"/>
                <a:ea typeface="Calibri"/>
                <a:cs typeface="Arial"/>
              </a:rPr>
              <a:t>In the Suppliers Summary or the Suppliers detail window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7B9D16-C35F-64B2-C442-74331EA7FB5F}"/>
              </a:ext>
            </a:extLst>
          </p:cNvPr>
          <p:cNvSpPr/>
          <p:nvPr/>
        </p:nvSpPr>
        <p:spPr>
          <a:xfrm>
            <a:off x="5797659" y="1963574"/>
            <a:ext cx="6113619" cy="476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5BAB8D6B-63EF-CBB4-EF48-27AFE7888C9F}"/>
              </a:ext>
            </a:extLst>
          </p:cNvPr>
          <p:cNvSpPr/>
          <p:nvPr/>
        </p:nvSpPr>
        <p:spPr>
          <a:xfrm>
            <a:off x="5753644" y="3204929"/>
            <a:ext cx="5839613" cy="1662488"/>
          </a:xfrm>
          <a:custGeom>
            <a:avLst/>
            <a:gdLst/>
            <a:ahLst/>
            <a:cxnLst/>
            <a:rect l="l" t="t" r="r" b="b"/>
            <a:pathLst>
              <a:path w="14057334" h="2698425">
                <a:moveTo>
                  <a:pt x="0" y="0"/>
                </a:moveTo>
                <a:lnTo>
                  <a:pt x="14057333" y="0"/>
                </a:lnTo>
                <a:lnTo>
                  <a:pt x="14057333" y="2698425"/>
                </a:lnTo>
                <a:lnTo>
                  <a:pt x="0" y="2698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A5512-893B-887D-AE6E-A37D7907AAD6}"/>
              </a:ext>
            </a:extLst>
          </p:cNvPr>
          <p:cNvSpPr txBox="1"/>
          <p:nvPr/>
        </p:nvSpPr>
        <p:spPr>
          <a:xfrm>
            <a:off x="588721" y="3630160"/>
            <a:ext cx="349339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kern="100">
                <a:latin typeface="Times New Roman"/>
                <a:ea typeface="Calibri"/>
                <a:cs typeface="Arial"/>
              </a:rPr>
              <a:t>Press On Create supplier</a:t>
            </a:r>
            <a:endParaRPr lang="en-US"/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060F49D0-5A6F-8BA7-7B9E-7A29DC0D5080}"/>
              </a:ext>
            </a:extLst>
          </p:cNvPr>
          <p:cNvSpPr/>
          <p:nvPr/>
        </p:nvSpPr>
        <p:spPr>
          <a:xfrm>
            <a:off x="5183642" y="3095374"/>
            <a:ext cx="6709965" cy="1747085"/>
          </a:xfrm>
          <a:custGeom>
            <a:avLst/>
            <a:gdLst/>
            <a:ahLst/>
            <a:cxnLst/>
            <a:rect l="l" t="t" r="r" b="b"/>
            <a:pathLst>
              <a:path w="13765929" h="2873638">
                <a:moveTo>
                  <a:pt x="0" y="0"/>
                </a:moveTo>
                <a:lnTo>
                  <a:pt x="13765929" y="0"/>
                </a:lnTo>
                <a:lnTo>
                  <a:pt x="13765929" y="2873638"/>
                </a:lnTo>
                <a:lnTo>
                  <a:pt x="0" y="2873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DDD030-07B7-C2E6-02EE-2BC1956BF24E}"/>
              </a:ext>
            </a:extLst>
          </p:cNvPr>
          <p:cNvSpPr txBox="1"/>
          <p:nvPr/>
        </p:nvSpPr>
        <p:spPr>
          <a:xfrm>
            <a:off x="609041" y="4107422"/>
            <a:ext cx="411763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kern="100">
                <a:latin typeface="Times New Roman"/>
                <a:ea typeface="Calibri"/>
                <a:cs typeface="Arial"/>
              </a:rPr>
              <a:t>enter a unique Supplier Name</a:t>
            </a:r>
            <a:endParaRPr lang="ar-EG" sz="2000" b="1" kern="100">
              <a:latin typeface="Times New Roman"/>
              <a:ea typeface="Calibri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D765E-ECCE-7FE5-B032-9119E4A23DDC}"/>
              </a:ext>
            </a:extLst>
          </p:cNvPr>
          <p:cNvSpPr txBox="1"/>
          <p:nvPr/>
        </p:nvSpPr>
        <p:spPr>
          <a:xfrm>
            <a:off x="609599" y="4514574"/>
            <a:ext cx="39579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Create Key Purchasing Setups And Key Payment Setups</a:t>
            </a:r>
            <a:endParaRPr lang="en-US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CC5D14-CD11-B845-67FE-92D2EBC43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57" t="8830" r="2286" b="31472"/>
          <a:stretch/>
        </p:blipFill>
        <p:spPr>
          <a:xfrm>
            <a:off x="4958272" y="3091643"/>
            <a:ext cx="6838901" cy="2409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593D2D-4159-D8B2-784F-23FC8F6FC988}"/>
              </a:ext>
            </a:extLst>
          </p:cNvPr>
          <p:cNvSpPr txBox="1"/>
          <p:nvPr/>
        </p:nvSpPr>
        <p:spPr>
          <a:xfrm>
            <a:off x="629920" y="522135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Organization Type Is Company</a:t>
            </a:r>
            <a:endParaRPr lang="en-US"/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AA3DF2D-FAA0-978D-14D9-85875845F5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86" t="-1402" r="258" b="932"/>
          <a:stretch/>
        </p:blipFill>
        <p:spPr>
          <a:xfrm>
            <a:off x="4896678" y="3103417"/>
            <a:ext cx="7003801" cy="259396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1EE33A2-8EB7-F4A0-8140-3D2257CC4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0864" y="3409159"/>
            <a:ext cx="7567108" cy="21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2" grpId="0"/>
      <p:bldP spid="24" grpId="0" animBg="1"/>
      <p:bldP spid="23" grpId="0" animBg="1"/>
      <p:bldP spid="28" grpId="0"/>
      <p:bldP spid="29" grpId="0" animBg="1"/>
      <p:bldP spid="31" grpId="0"/>
      <p:bldP spid="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3C75-BC9A-CDE5-7A66-80D66E31F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1A3E75-A7B3-781C-0D99-807BA893317D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26B3B1C-B892-F85C-DC92-3015ABD36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1FF923-2EFA-5203-59FA-B12DEC7D48BF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C35B46-B19F-5634-C486-6277F4F0841C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28EBAA-5951-69DF-B9E3-C7D85C4E4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64371708-EF76-429F-CDA0-B53CEBCD9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F697FCF-CBA4-4907-208D-B63BCF466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7B24CD8-2EEC-C78F-3829-382FE7946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FE7B502-3FF2-41EE-6DFC-F06CCD7B4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FED3F6ED-70B3-79F7-7DB0-1E562964D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63E10-F8A6-5805-B32E-99E14C7C04B8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1763A-89D6-63BE-AB50-6E79259B6675}"/>
              </a:ext>
            </a:extLst>
          </p:cNvPr>
          <p:cNvSpPr txBox="1"/>
          <p:nvPr/>
        </p:nvSpPr>
        <p:spPr>
          <a:xfrm>
            <a:off x="2902226" y="1167517"/>
            <a:ext cx="639859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7784A-28AC-59BE-E7C8-0FDAB6E2C109}"/>
              </a:ext>
            </a:extLst>
          </p:cNvPr>
          <p:cNvSpPr txBox="1"/>
          <p:nvPr/>
        </p:nvSpPr>
        <p:spPr>
          <a:xfrm>
            <a:off x="456758" y="195513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Define Supplier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D0625-87E7-120F-E188-5A2496A163DF}"/>
              </a:ext>
            </a:extLst>
          </p:cNvPr>
          <p:cNvSpPr txBox="1"/>
          <p:nvPr/>
        </p:nvSpPr>
        <p:spPr>
          <a:xfrm>
            <a:off x="658687" y="2404957"/>
            <a:ext cx="340580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200" b="1">
                <a:latin typeface="Times New Roman"/>
                <a:cs typeface="Times New Roman"/>
              </a:rPr>
              <a:t>Click On Adress Book</a:t>
            </a:r>
            <a:r>
              <a:rPr lang="en-US" sz="2500" b="1">
                <a:latin typeface="Calibri-Bold"/>
              </a:rPr>
              <a:t> </a:t>
            </a:r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90E2730-C297-30EC-1249-2E6E264A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870" y="3072337"/>
            <a:ext cx="7763566" cy="236984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4DA0172-EF42-A020-2936-6FD22F42E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78" y="3075503"/>
            <a:ext cx="7962348" cy="2904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45A144-94C6-1AE8-0791-F6ED79E63ACD}"/>
              </a:ext>
            </a:extLst>
          </p:cNvPr>
          <p:cNvSpPr txBox="1"/>
          <p:nvPr/>
        </p:nvSpPr>
        <p:spPr>
          <a:xfrm>
            <a:off x="660401" y="2880139"/>
            <a:ext cx="312972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200" b="1">
                <a:latin typeface="Times New Roman"/>
                <a:cs typeface="Times New Roman"/>
              </a:rPr>
              <a:t>Click On Accounting</a:t>
            </a:r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0674BA9-5717-A101-3A5B-A853D18C9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348" y="3122669"/>
            <a:ext cx="7840869" cy="292075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44C8FC5-F96A-D072-B58F-C9B61A7A5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479" y="3122596"/>
            <a:ext cx="7962347" cy="2920896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7D370D50-4B59-8ACB-5534-E8BC47EAD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1303" y="3210270"/>
            <a:ext cx="7840871" cy="292224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36C6067E-ABD4-2E28-B1B8-9B17198765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1305" y="3358487"/>
            <a:ext cx="7829825" cy="29792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ECB58C-F083-5FC3-6FE7-D285163C96C2}"/>
              </a:ext>
            </a:extLst>
          </p:cNvPr>
          <p:cNvSpPr txBox="1"/>
          <p:nvPr/>
        </p:nvSpPr>
        <p:spPr>
          <a:xfrm>
            <a:off x="660401" y="3343966"/>
            <a:ext cx="322911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200" b="1">
                <a:latin typeface="Times New Roman"/>
                <a:cs typeface="Times New Roman"/>
              </a:rPr>
              <a:t>Click On Purchasing</a:t>
            </a:r>
            <a:endParaRPr lang="en-US" sz="2200">
              <a:latin typeface="Times New Roman"/>
              <a:cs typeface="Times New Roman"/>
            </a:endParaRP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5E7B2057-7C6C-01BD-F586-E6F1FC370E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3565" y="3343080"/>
            <a:ext cx="7973391" cy="31646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B8E8F8-9CD3-F38F-A39E-09866B035367}"/>
              </a:ext>
            </a:extLst>
          </p:cNvPr>
          <p:cNvSpPr txBox="1"/>
          <p:nvPr/>
        </p:nvSpPr>
        <p:spPr>
          <a:xfrm>
            <a:off x="660400" y="3818835"/>
            <a:ext cx="340580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200" b="1">
                <a:latin typeface="Times New Roman"/>
                <a:cs typeface="Times New Roman"/>
              </a:rPr>
              <a:t>Click On Payment Details</a:t>
            </a:r>
            <a:endParaRPr lang="en-US"/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3462350C-ECC4-DF59-A04C-FDE83E2855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9827" y="2875471"/>
            <a:ext cx="8094871" cy="39010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D13FC29-8756-4107-B570-F0F0A97884DC}"/>
              </a:ext>
            </a:extLst>
          </p:cNvPr>
          <p:cNvSpPr txBox="1"/>
          <p:nvPr/>
        </p:nvSpPr>
        <p:spPr>
          <a:xfrm>
            <a:off x="640081" y="4588787"/>
            <a:ext cx="338372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b="1">
                <a:latin typeface="Times New Roman"/>
                <a:cs typeface="Times New Roman"/>
              </a:rPr>
              <a:t>Invoice Management</a:t>
            </a:r>
            <a:endParaRPr lang="en-US"/>
          </a:p>
          <a:p>
            <a:r>
              <a:rPr lang="en-US" sz="2000" b="1">
                <a:latin typeface="Times New Roman"/>
                <a:cs typeface="Times New Roman"/>
              </a:rPr>
              <a:t>  Enter information about invoice management and invoice payment terms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24" grpId="0"/>
      <p:bldP spid="26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ADEA-7545-C76E-6FAA-658499168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E6736B-A790-930E-E09D-DE763FDA1C06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1C000278-125A-6018-959F-88944623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306586-38A0-4E32-6B5C-4B09AC26FDBB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49D6B6-8760-46EB-F7FD-6B3A1F2344F2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3434A9-BF0B-5E5C-6AF5-A7C295B07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3A8E3EC-5514-E58C-248B-21B592CF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AF1044A-DA10-9589-E605-C429EE550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9230016-A398-93DA-32D8-C6D8785DA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01682FF-AB35-0043-742D-27A57872B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DA66516-7BF9-C713-1DAC-96AF6020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20767-8BD0-B7BC-F9C9-979CBDECB1C4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3D558-99B0-3140-4AF1-83AF97181733}"/>
              </a:ext>
            </a:extLst>
          </p:cNvPr>
          <p:cNvSpPr txBox="1"/>
          <p:nvPr/>
        </p:nvSpPr>
        <p:spPr>
          <a:xfrm>
            <a:off x="2769014" y="883474"/>
            <a:ext cx="685275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Create and Manage Supplier Invoices</a:t>
            </a:r>
            <a:endParaRPr lang="ar-EG" sz="3000">
              <a:latin typeface="Times New Roman"/>
              <a:cs typeface="Times New Roman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FE4EB0-304D-8D52-A958-89E482FF1B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13296" r="2778" b="14398"/>
          <a:stretch/>
        </p:blipFill>
        <p:spPr bwMode="auto">
          <a:xfrm>
            <a:off x="5111749" y="2342675"/>
            <a:ext cx="6853886" cy="2913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382208-08C6-B2D7-B4FF-F82ACFF0FE9C}"/>
              </a:ext>
            </a:extLst>
          </p:cNvPr>
          <p:cNvSpPr txBox="1"/>
          <p:nvPr/>
        </p:nvSpPr>
        <p:spPr>
          <a:xfrm>
            <a:off x="1034759" y="3042831"/>
            <a:ext cx="4029780" cy="10464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kern="100">
                <a:latin typeface="Times New Roman"/>
                <a:ea typeface="Calibri"/>
                <a:cs typeface="Times New Roman"/>
              </a:rPr>
              <a:t>Create bank account for supplier and click on apply then save</a:t>
            </a:r>
          </a:p>
          <a:p>
            <a:endParaRPr lang="en-US" sz="2200" b="1" kern="100">
              <a:latin typeface="Times New Roman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3E223-9958-496B-BA7D-F0FB178E72B3}"/>
              </a:ext>
            </a:extLst>
          </p:cNvPr>
          <p:cNvSpPr txBox="1"/>
          <p:nvPr/>
        </p:nvSpPr>
        <p:spPr>
          <a:xfrm>
            <a:off x="461618" y="1905551"/>
            <a:ext cx="332850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Define Bank Account</a:t>
            </a:r>
            <a:endParaRPr lang="en-US" sz="22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19D4F-E2D7-940C-51A3-02B41A1C7EE3}"/>
              </a:ext>
            </a:extLst>
          </p:cNvPr>
          <p:cNvSpPr txBox="1"/>
          <p:nvPr/>
        </p:nvSpPr>
        <p:spPr>
          <a:xfrm>
            <a:off x="606761" y="2606024"/>
            <a:ext cx="315180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Banking details</a:t>
            </a:r>
            <a:r>
              <a:rPr lang="en-US" sz="2200" b="1">
                <a:latin typeface="Times New Roman"/>
                <a:cs typeface="Times New Roman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56D1-8BDB-6578-0570-947F97A6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4AD368-C959-29F5-4EAF-86C7D4D24FD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C396A2A6-4A1C-E5FD-2BB0-C117D6CF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3C519-9550-44C3-D02A-1C86F066D53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51A516-52E4-FE30-3569-8FB88CF09D9D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108E8B-29A0-DF2C-484D-AA4E1787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362FA36-783A-CCC4-43E1-B9CA6358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D7B6745-885B-4272-A412-7E332899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E5B777C-7179-1D52-762D-0FF2FAA65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02A4253-5654-23BD-21DD-6AF786B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6CE4D01-F165-C241-EE3A-BD41B660B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5F7BD-86D9-EAB1-4A85-2559AFEC1E19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52E88-DE55-42DC-1A21-06D3484AE177}"/>
              </a:ext>
            </a:extLst>
          </p:cNvPr>
          <p:cNvSpPr txBox="1"/>
          <p:nvPr/>
        </p:nvSpPr>
        <p:spPr>
          <a:xfrm>
            <a:off x="2672080" y="1046480"/>
            <a:ext cx="684784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</a:rPr>
              <a:t>Create and Manage Supplier Invoices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59D9007-9D7D-01E3-6F9F-D21FC371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" t="15222" r="57833" b="16592"/>
          <a:stretch/>
        </p:blipFill>
        <p:spPr>
          <a:xfrm>
            <a:off x="6553200" y="1602706"/>
            <a:ext cx="4531364" cy="4676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6E33B1-3A6F-6369-204B-1496FE78BB38}"/>
              </a:ext>
            </a:extLst>
          </p:cNvPr>
          <p:cNvSpPr txBox="1"/>
          <p:nvPr/>
        </p:nvSpPr>
        <p:spPr>
          <a:xfrm>
            <a:off x="762000" y="2570480"/>
            <a:ext cx="4572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Roboto"/>
                <a:cs typeface="Roboto"/>
              </a:rPr>
              <a:t>Payables Vision Operations &gt;suppliers &gt; inquiry</a:t>
            </a:r>
            <a:endParaRPr lang="en-US" sz="2000" b="1">
              <a:latin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18858D-10E9-D80E-C5D5-AE194B781E64}"/>
              </a:ext>
            </a:extLst>
          </p:cNvPr>
          <p:cNvSpPr txBox="1"/>
          <p:nvPr/>
        </p:nvSpPr>
        <p:spPr>
          <a:xfrm>
            <a:off x="457200" y="1991360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</a:rPr>
              <a:t>Inquiry Supplier</a:t>
            </a:r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F249C4C-ADBF-8682-0039-AFC19EE752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6" t="16908" r="19648" b="25014"/>
          <a:stretch/>
        </p:blipFill>
        <p:spPr>
          <a:xfrm>
            <a:off x="5451149" y="3158434"/>
            <a:ext cx="6389992" cy="26552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8B3859-19C3-2932-D504-1DBC113AA63D}"/>
              </a:ext>
            </a:extLst>
          </p:cNvPr>
          <p:cNvSpPr txBox="1"/>
          <p:nvPr/>
        </p:nvSpPr>
        <p:spPr>
          <a:xfrm>
            <a:off x="759792" y="3432313"/>
            <a:ext cx="32843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Search For The Supplier "Ezz Steel"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C0BC527-3DB1-4E7B-10BC-14A1F80F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" t="11316" r="2870" b="24397"/>
          <a:stretch/>
        </p:blipFill>
        <p:spPr>
          <a:xfrm>
            <a:off x="4927601" y="3272431"/>
            <a:ext cx="7098757" cy="2655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A73C0-3F02-DD74-4E98-FD7C1CB41AAD}"/>
              </a:ext>
            </a:extLst>
          </p:cNvPr>
          <p:cNvSpPr txBox="1"/>
          <p:nvPr/>
        </p:nvSpPr>
        <p:spPr>
          <a:xfrm>
            <a:off x="759791" y="4481443"/>
            <a:ext cx="39911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</a:rPr>
              <a:t>Search about The Supplier Details</a:t>
            </a:r>
            <a:endParaRPr lang="en-US" sz="2000" b="1" err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51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C5CA7-F891-C843-7CD7-D6B6197FDEC1}"/>
              </a:ext>
            </a:extLst>
          </p:cNvPr>
          <p:cNvSpPr txBox="1"/>
          <p:nvPr/>
        </p:nvSpPr>
        <p:spPr>
          <a:xfrm>
            <a:off x="1336040" y="2718584"/>
            <a:ext cx="610616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Create and Manage Supplier Invoices</a:t>
            </a:r>
            <a:endParaRPr lang="ar-EG" sz="250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AD97C-C169-EBE6-8F1F-1A0A31D2C5EF}"/>
              </a:ext>
            </a:extLst>
          </p:cNvPr>
          <p:cNvSpPr txBox="1"/>
          <p:nvPr/>
        </p:nvSpPr>
        <p:spPr>
          <a:xfrm>
            <a:off x="1336040" y="3367404"/>
            <a:ext cx="610616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Invoice Matching (PO Matching)</a:t>
            </a:r>
            <a:r>
              <a:rPr lang="en-US" sz="2500">
                <a:latin typeface="Times New Roman"/>
                <a:cs typeface="Times New Roman"/>
              </a:rPr>
              <a:t> </a:t>
            </a:r>
            <a:endParaRPr lang="ar-EG" sz="25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B20BF-FF71-69F7-8E85-482A04EED1D4}"/>
              </a:ext>
            </a:extLst>
          </p:cNvPr>
          <p:cNvSpPr txBox="1"/>
          <p:nvPr/>
        </p:nvSpPr>
        <p:spPr>
          <a:xfrm>
            <a:off x="3042920" y="1587967"/>
            <a:ext cx="6106160" cy="6309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 kern="100">
                <a:latin typeface="Times New Roman"/>
                <a:ea typeface="Calibri"/>
                <a:cs typeface="Times New Roman"/>
              </a:rPr>
              <a:t>Vendor Invoices and Billing</a:t>
            </a:r>
            <a:r>
              <a:rPr lang="en-US" sz="3500" b="1" kern="100">
                <a:latin typeface="Times New Roman"/>
                <a:ea typeface="Calibri"/>
                <a:cs typeface="Times New Roman"/>
              </a:rPr>
              <a:t> </a:t>
            </a:r>
            <a:endParaRPr lang="ar-EG" sz="3500" b="1" kern="10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04C04-48CE-124C-E785-466CCB2E0A28}"/>
              </a:ext>
            </a:extLst>
          </p:cNvPr>
          <p:cNvSpPr txBox="1"/>
          <p:nvPr/>
        </p:nvSpPr>
        <p:spPr>
          <a:xfrm>
            <a:off x="1336040" y="4016224"/>
            <a:ext cx="610616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000000"/>
                </a:solidFill>
                <a:latin typeface="Times New Roman"/>
                <a:cs typeface="Times New Roman"/>
              </a:rPr>
              <a:t>Invoice Adjustments and Holds</a:t>
            </a:r>
            <a:endParaRPr lang="ar-EG" sz="25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9CF0A-3A1A-DC11-D82E-7CCB275E25A8}"/>
              </a:ext>
            </a:extLst>
          </p:cNvPr>
          <p:cNvSpPr txBox="1"/>
          <p:nvPr/>
        </p:nvSpPr>
        <p:spPr>
          <a:xfrm>
            <a:off x="1336040" y="4665045"/>
            <a:ext cx="610616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000000"/>
                </a:solidFill>
                <a:latin typeface="Times New Roman"/>
                <a:cs typeface="Times New Roman"/>
              </a:rPr>
              <a:t>Supplier Inquiry </a:t>
            </a:r>
            <a:endParaRPr lang="ar-EG" sz="25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14B364-4442-E0C6-1854-12424E2607B7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5816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D9DA8-B327-73C6-B085-6675DFF5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7ED79D-3AEA-6633-97C6-F92E4A33F52E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C1050D3-6EC0-8514-F5DD-0CA3E6E54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FD8106-209D-CF4D-24E4-56DA40690B9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04E513-D460-3432-26D9-2DC073A36976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167844-73F6-F0BE-0E12-65DC6C7DE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D31F013A-0B06-6191-27B5-03C7B02FE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C596C38-7830-1AED-91A1-C2051A7E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C71362A3-F1F6-1907-DEF6-0D99078A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A23B5C0-BB61-EEF7-1623-AD067358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B363940-3232-67CD-A614-C45A80777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4DB13-1C6F-F24B-5407-7FBDCD58D1A4}"/>
              </a:ext>
            </a:extLst>
          </p:cNvPr>
          <p:cNvSpPr txBox="1"/>
          <p:nvPr/>
        </p:nvSpPr>
        <p:spPr>
          <a:xfrm>
            <a:off x="826053" y="6344740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BCDB1-D163-21F5-E9A2-9F496A471E24}"/>
              </a:ext>
            </a:extLst>
          </p:cNvPr>
          <p:cNvSpPr txBox="1"/>
          <p:nvPr/>
        </p:nvSpPr>
        <p:spPr>
          <a:xfrm>
            <a:off x="2657254" y="870907"/>
            <a:ext cx="687731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Create and Manage Supplier Invoices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C7FAD-2190-5964-F624-BA86E5CBE755}"/>
              </a:ext>
            </a:extLst>
          </p:cNvPr>
          <p:cNvSpPr txBox="1"/>
          <p:nvPr/>
        </p:nvSpPr>
        <p:spPr>
          <a:xfrm>
            <a:off x="306261" y="2046135"/>
            <a:ext cx="3039067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Creating Invoices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DF2C3-4180-0451-C356-94A2F6F08F24}"/>
              </a:ext>
            </a:extLst>
          </p:cNvPr>
          <p:cNvSpPr txBox="1"/>
          <p:nvPr/>
        </p:nvSpPr>
        <p:spPr>
          <a:xfrm>
            <a:off x="461016" y="2590540"/>
            <a:ext cx="391668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Invoices &gt; Enter &gt; Invoices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Create Standard Invoice</a:t>
            </a: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CC4E06BD-64B6-09B4-B645-022AB5CC130D}"/>
              </a:ext>
            </a:extLst>
          </p:cNvPr>
          <p:cNvSpPr/>
          <p:nvPr/>
        </p:nvSpPr>
        <p:spPr>
          <a:xfrm>
            <a:off x="4944551" y="1746100"/>
            <a:ext cx="6653973" cy="4204221"/>
          </a:xfrm>
          <a:custGeom>
            <a:avLst/>
            <a:gdLst/>
            <a:ahLst/>
            <a:cxnLst/>
            <a:rect l="l" t="t" r="r" b="b"/>
            <a:pathLst>
              <a:path w="10165439" h="7077687">
                <a:moveTo>
                  <a:pt x="0" y="0"/>
                </a:moveTo>
                <a:lnTo>
                  <a:pt x="10165439" y="0"/>
                </a:lnTo>
                <a:lnTo>
                  <a:pt x="10165439" y="7077687"/>
                </a:lnTo>
                <a:lnTo>
                  <a:pt x="0" y="7077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E25E6C7-7D4C-AED0-129C-5E3B6D406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831" y="1749288"/>
            <a:ext cx="6781315" cy="4804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283AE-9B2C-9778-24FE-DC6A5EB555D9}"/>
              </a:ext>
            </a:extLst>
          </p:cNvPr>
          <p:cNvSpPr txBox="1"/>
          <p:nvPr/>
        </p:nvSpPr>
        <p:spPr>
          <a:xfrm>
            <a:off x="302591" y="3425246"/>
            <a:ext cx="439972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Now the Invoice is been matched</a:t>
            </a:r>
            <a:endParaRPr lang="en-US" sz="2000">
              <a:latin typeface="Times New Roman"/>
              <a:cs typeface="Times New Roman"/>
            </a:endParaRPr>
          </a:p>
          <a:p>
            <a:pPr algn="ctr"/>
            <a:r>
              <a:rPr lang="en-US" sz="2000" b="1">
                <a:latin typeface="Times New Roman"/>
                <a:ea typeface="+mn-lt"/>
                <a:cs typeface="Times New Roman"/>
              </a:rPr>
              <a:t>《Invoice Amount = Distribution Amount 》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F40FB-180A-4B1C-9790-BC737E9ECF6E}"/>
              </a:ext>
            </a:extLst>
          </p:cNvPr>
          <p:cNvSpPr txBox="1"/>
          <p:nvPr/>
        </p:nvSpPr>
        <p:spPr>
          <a:xfrm>
            <a:off x="457200" y="444301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Click on Actions tab for Validation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52AF9D-401C-8AE5-E9FF-824B9ED708F9}"/>
              </a:ext>
            </a:extLst>
          </p:cNvPr>
          <p:cNvSpPr/>
          <p:nvPr/>
        </p:nvSpPr>
        <p:spPr>
          <a:xfrm>
            <a:off x="4817440" y="1629177"/>
            <a:ext cx="6930836" cy="4979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D9B71B-9349-1D04-1183-7E6402B52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827" y="1621624"/>
            <a:ext cx="3694616" cy="50468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9CC49F-56D4-9118-28D9-CF37EFD809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" t="4212" r="-51" b="-13"/>
          <a:stretch/>
        </p:blipFill>
        <p:spPr>
          <a:xfrm>
            <a:off x="6418399" y="1620992"/>
            <a:ext cx="3732813" cy="4999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EEC79-9E6F-F6F9-D4D4-4F3228CAFC45}"/>
              </a:ext>
            </a:extLst>
          </p:cNvPr>
          <p:cNvSpPr txBox="1"/>
          <p:nvPr/>
        </p:nvSpPr>
        <p:spPr>
          <a:xfrm>
            <a:off x="460735" y="5157746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Action ,Create Accounting , Final ,OK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784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2" grpId="0"/>
      <p:bldP spid="15" grpId="0"/>
      <p:bldP spid="22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FE2E-9A0E-B1EA-F4FA-FA9A8A41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7BD413-593B-5248-73A6-8B3B779BD7C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5FD71D1-EC9D-AFB1-AEE0-3E12DCE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B7EB1-37CA-8D4A-4DB8-71C67EA05FC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06208-BAF7-A72D-7436-E0F30B7565E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55D756-84B5-BCAD-C06E-F91C2BC85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B396D749-74CF-BC2E-8A72-7D9BCBF4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6C31C80-92F4-A90D-4C4C-D862B929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D6EDA5D-4CF0-E16B-BF1C-D614EF72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960A4C3-EEDE-FA84-16F1-61011F27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EF3C944-AC5F-00E9-9374-BA3BB522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746C6-A5A5-2662-F420-87C9CECFD653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87DBF-E6DC-655E-1909-ED88EE62B747}"/>
              </a:ext>
            </a:extLst>
          </p:cNvPr>
          <p:cNvSpPr txBox="1"/>
          <p:nvPr/>
        </p:nvSpPr>
        <p:spPr>
          <a:xfrm>
            <a:off x="1986456" y="5517055"/>
            <a:ext cx="83662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This will help reduce </a:t>
            </a:r>
            <a:r>
              <a:rPr lang="en-US" sz="1800" b="1" baseline="0">
                <a:latin typeface="Times New Roman"/>
                <a:cs typeface="Times New Roman"/>
              </a:rPr>
              <a:t>errors</a:t>
            </a:r>
            <a:r>
              <a:rPr lang="en-US" b="1">
                <a:latin typeface="Times New Roman"/>
                <a:cs typeface="Times New Roman"/>
              </a:rPr>
              <a:t>, improve compliance,</a:t>
            </a:r>
            <a:r>
              <a:rPr lang="en-US" sz="1800" b="1" baseline="0">
                <a:latin typeface="Times New Roman"/>
                <a:cs typeface="Times New Roman"/>
              </a:rPr>
              <a:t> and </a:t>
            </a:r>
            <a:r>
              <a:rPr lang="en-US" b="1">
                <a:latin typeface="Times New Roman"/>
                <a:cs typeface="Times New Roman"/>
              </a:rPr>
              <a:t>speed up period-end closing</a:t>
            </a:r>
            <a:r>
              <a:rPr lang="en-US" sz="1800" b="1" baseline="0">
                <a:latin typeface="Times New Roman"/>
                <a:cs typeface="Times New Roman"/>
              </a:rPr>
              <a:t>, </a:t>
            </a:r>
            <a:r>
              <a:rPr lang="en-US" b="1">
                <a:latin typeface="Times New Roman"/>
                <a:cs typeface="Times New Roman"/>
              </a:rPr>
              <a:t>making the process more efficient </a:t>
            </a:r>
            <a:r>
              <a:rPr lang="en-US" sz="1800" b="1" baseline="0">
                <a:latin typeface="Times New Roman"/>
                <a:cs typeface="Times New Roman"/>
              </a:rPr>
              <a:t>and </a:t>
            </a:r>
            <a:r>
              <a:rPr lang="en-US" b="1">
                <a:latin typeface="Times New Roman"/>
                <a:cs typeface="Times New Roman"/>
              </a:rPr>
              <a:t>reliable for organizations</a:t>
            </a:r>
            <a:r>
              <a:rPr lang="en-US" sz="1800" b="1" baseline="0">
                <a:latin typeface="Times New Roman"/>
                <a:cs typeface="Times New Roman"/>
              </a:rPr>
              <a:t>.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EC50A-FB14-4F4C-5C75-A1B9CCCE8A17}"/>
              </a:ext>
            </a:extLst>
          </p:cNvPr>
          <p:cNvSpPr txBox="1"/>
          <p:nvPr/>
        </p:nvSpPr>
        <p:spPr>
          <a:xfrm>
            <a:off x="457200" y="2074392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21A78-FAF2-5312-3EDE-07545E1E3742}"/>
              </a:ext>
            </a:extLst>
          </p:cNvPr>
          <p:cNvSpPr txBox="1"/>
          <p:nvPr/>
        </p:nvSpPr>
        <p:spPr>
          <a:xfrm>
            <a:off x="1986455" y="2758090"/>
            <a:ext cx="83662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This project focuses on implementing the Accounts Payable (AP) module in Oracle E-Business Suite (EBS) to automate and streamline financial processes.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2F46D-222D-B2E3-9BC5-AA300C96AFFB}"/>
              </a:ext>
            </a:extLst>
          </p:cNvPr>
          <p:cNvSpPr txBox="1"/>
          <p:nvPr/>
        </p:nvSpPr>
        <p:spPr>
          <a:xfrm>
            <a:off x="1986455" y="3687906"/>
            <a:ext cx="83662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/>
                <a:cs typeface="Times New Roman"/>
              </a:rPr>
              <a:t>The current manual system is leading to errors and inefficiencies, causing delays in invoice processing and payments.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7B808-1A6E-3439-A295-4CA059C6169D}"/>
              </a:ext>
            </a:extLst>
          </p:cNvPr>
          <p:cNvSpPr txBox="1"/>
          <p:nvPr/>
        </p:nvSpPr>
        <p:spPr>
          <a:xfrm>
            <a:off x="1986455" y="4597400"/>
            <a:ext cx="86905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/>
                <a:cs typeface="Times New Roman"/>
              </a:rPr>
              <a:t>The main goal is to enhance financial operations by automating vendor payments, improving accuracy, and providing real-time financial reporting.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4BE0D-2DA3-9540-CDE6-87A15DAE2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7230759A-B720-432D-8735-CCDF7E280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245D568-447F-D22B-7C3E-E7471B55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55104D1-D641-1831-9C07-BE0F33DD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B41EA7D-1D96-AF79-D034-65D1CC596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559A1-5E68-D08B-3960-AB96CE6E74FC}"/>
              </a:ext>
            </a:extLst>
          </p:cNvPr>
          <p:cNvSpPr txBox="1"/>
          <p:nvPr/>
        </p:nvSpPr>
        <p:spPr>
          <a:xfrm>
            <a:off x="1644404" y="1872759"/>
            <a:ext cx="8696960" cy="15542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 kern="100">
                <a:latin typeface="Times New Roman"/>
                <a:ea typeface="Calibri"/>
                <a:cs typeface="Arial"/>
              </a:rPr>
              <a:t>Accounts Payable Operations and Reporting in Oracle ERP </a:t>
            </a:r>
            <a:br>
              <a:rPr lang="en-US" sz="3500" b="1" kern="100">
                <a:ea typeface="Calibri" panose="020F0502020204030204" pitchFamily="34" charset="0"/>
                <a:cs typeface="Arial" panose="020B0604020202020204" pitchFamily="34" charset="0"/>
              </a:rPr>
            </a:br>
            <a:endParaRPr lang="ar-EG" sz="3500" b="1" kern="10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86BCB-FC9E-8E21-04CB-619A99488112}"/>
              </a:ext>
            </a:extLst>
          </p:cNvPr>
          <p:cNvSpPr txBox="1"/>
          <p:nvPr/>
        </p:nvSpPr>
        <p:spPr>
          <a:xfrm>
            <a:off x="1762760" y="3303036"/>
            <a:ext cx="610616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latin typeface="Times New Roman"/>
                <a:ea typeface="Calibri"/>
                <a:cs typeface="Times New Roman"/>
              </a:rPr>
              <a:t>1- Vendor Invoices and Billing </a:t>
            </a:r>
            <a:endParaRPr lang="ar-EG" sz="2500" b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E81A4-C11A-BB55-9F73-225D6C383529}"/>
              </a:ext>
            </a:extLst>
          </p:cNvPr>
          <p:cNvSpPr txBox="1"/>
          <p:nvPr/>
        </p:nvSpPr>
        <p:spPr>
          <a:xfrm>
            <a:off x="1762760" y="3929136"/>
            <a:ext cx="799084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latin typeface="Times New Roman"/>
                <a:ea typeface="Calibri"/>
                <a:cs typeface="Times New Roman"/>
              </a:rPr>
              <a:t>2- Payment Processing and Cash Management</a:t>
            </a:r>
            <a:r>
              <a:rPr lang="en-US" sz="2200" b="1">
                <a:latin typeface="Times New Roman"/>
                <a:ea typeface="Calibri"/>
                <a:cs typeface="Times New Roman"/>
              </a:rPr>
              <a:t> </a:t>
            </a:r>
            <a:endParaRPr lang="ar-EG" sz="2200" b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73D40-44AE-6983-FAF1-839147737619}"/>
              </a:ext>
            </a:extLst>
          </p:cNvPr>
          <p:cNvSpPr txBox="1"/>
          <p:nvPr/>
        </p:nvSpPr>
        <p:spPr>
          <a:xfrm>
            <a:off x="1762760" y="4555236"/>
            <a:ext cx="610616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 kern="100">
                <a:latin typeface="Times New Roman"/>
                <a:ea typeface="Calibri"/>
                <a:cs typeface="Arial"/>
              </a:rPr>
              <a:t>3- Period-End Closing and Reporting </a:t>
            </a:r>
            <a:endParaRPr lang="ar-EG" sz="2500" b="1" kern="100">
              <a:latin typeface="Times New Roman"/>
              <a:ea typeface="Calibri"/>
              <a:cs typeface="Arial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8CFC45-DC11-9249-1FEE-54E4B9B6664A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34" name="Picture 33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F3E5FCBD-DD14-41BA-65A9-90C7D2B8B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A6D723-A37E-865A-C0B8-90263BC5009C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9DD5B1-DA8B-6D4C-F1DE-F7A47480122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640210D-F5E4-124B-0941-EBE81B1BB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C770AD6-2784-8DFF-90D9-44004CF864F8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DE346-4E01-BE5D-397D-22ACB87E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48CDF9-3690-A51C-9ED0-022ACBE45F2A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AF8A6544-0E8C-99B6-33FE-1DFC870F9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99705B-9801-DE80-3B43-5BA3031B46D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C58C64-7CA2-4E07-4691-398185AA602C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537496-EF24-3286-35E4-5F0E5C8B5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B16E97B9-14D5-C831-7C28-3CAC593D1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2E12D70-7115-349A-A87F-8460E2359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76B1F889-09C5-3A31-0EDE-929E4B74B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128BC73-9071-7FA5-31FF-41F7B03EB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A49D7CB-CBE2-62FA-D837-49BEB5EE3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012C0-D353-5DD0-34FC-224D09D4C3D1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0AA3B-E0DF-189A-938D-1EBFE6351BF4}"/>
              </a:ext>
            </a:extLst>
          </p:cNvPr>
          <p:cNvSpPr txBox="1"/>
          <p:nvPr/>
        </p:nvSpPr>
        <p:spPr>
          <a:xfrm>
            <a:off x="2628640" y="871268"/>
            <a:ext cx="722893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Setup for Accounts payable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23C03-AC72-8462-0D9C-AE660CFD0C57}"/>
              </a:ext>
            </a:extLst>
          </p:cNvPr>
          <p:cNvSpPr txBox="1"/>
          <p:nvPr/>
        </p:nvSpPr>
        <p:spPr>
          <a:xfrm>
            <a:off x="152400" y="1935192"/>
            <a:ext cx="34333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ea typeface="Calibri"/>
                <a:cs typeface="Calibri"/>
              </a:rPr>
              <a:t> 1.Define calendar</a:t>
            </a:r>
            <a:r>
              <a:rPr lang="en-US" sz="2200">
                <a:latin typeface="Times New Roman"/>
                <a:ea typeface="Calibri"/>
                <a:cs typeface="Calibri"/>
              </a:rPr>
              <a:t> </a:t>
            </a:r>
            <a:endParaRPr lang="en-US" sz="2200">
              <a:latin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C7AF6-ABA2-7B92-97A6-C78356645825}"/>
              </a:ext>
            </a:extLst>
          </p:cNvPr>
          <p:cNvSpPr txBox="1"/>
          <p:nvPr/>
        </p:nvSpPr>
        <p:spPr>
          <a:xfrm>
            <a:off x="457200" y="2513062"/>
            <a:ext cx="616501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Calibri"/>
                <a:cs typeface="Calibri"/>
              </a:rPr>
              <a:t>Set up &gt; calendar</a:t>
            </a:r>
            <a:r>
              <a:rPr lang="en-US" sz="2200" b="1">
                <a:latin typeface="Calibri"/>
                <a:ea typeface="Calibri"/>
                <a:cs typeface="Calibri"/>
              </a:rPr>
              <a:t>  </a:t>
            </a:r>
            <a:endParaRPr lang="en-US" sz="2200" b="1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0669558-6583-0902-4AF0-49F784A7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95" r="43802" b="19118"/>
          <a:stretch/>
        </p:blipFill>
        <p:spPr>
          <a:xfrm>
            <a:off x="5175849" y="1744588"/>
            <a:ext cx="6851709" cy="4936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062E15-F469-BBB1-61CB-179AB0AB23CA}"/>
              </a:ext>
            </a:extLst>
          </p:cNvPr>
          <p:cNvSpPr txBox="1"/>
          <p:nvPr/>
        </p:nvSpPr>
        <p:spPr>
          <a:xfrm>
            <a:off x="300392" y="2844991"/>
            <a:ext cx="244106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ea typeface="Calibri"/>
                <a:cs typeface="Calibri"/>
              </a:rPr>
              <a:t>2.open Periods</a:t>
            </a:r>
            <a:r>
              <a:rPr lang="en-US" sz="3200" b="1">
                <a:latin typeface="Calibri"/>
                <a:ea typeface="Calibri"/>
                <a:cs typeface="Calibri"/>
              </a:rPr>
              <a:t>  </a:t>
            </a:r>
            <a:endParaRPr lang="en-US" sz="32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D0E40-928B-1B5F-0E5A-F94417278B72}"/>
              </a:ext>
            </a:extLst>
          </p:cNvPr>
          <p:cNvSpPr txBox="1"/>
          <p:nvPr/>
        </p:nvSpPr>
        <p:spPr>
          <a:xfrm>
            <a:off x="457200" y="3430247"/>
            <a:ext cx="49141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Accounting &gt; Control Payables</a:t>
            </a:r>
            <a:r>
              <a:rPr lang="en-US" sz="2000" b="1">
                <a:latin typeface="Times New Roman"/>
                <a:ea typeface="+mn-lt"/>
                <a:cs typeface="+mn-lt"/>
              </a:rPr>
              <a:t> </a:t>
            </a:r>
            <a:r>
              <a:rPr lang="en-US" sz="2000" b="1">
                <a:latin typeface="Times New Roman"/>
                <a:cs typeface="Times New Roman"/>
              </a:rPr>
              <a:t>Periods</a:t>
            </a:r>
            <a:r>
              <a:rPr lang="en-US" b="1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27EEAD0-C5A9-8FA7-05FA-58D0A0A06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399" y="1743884"/>
            <a:ext cx="6858898" cy="4951742"/>
          </a:xfrm>
          <a:prstGeom prst="rect">
            <a:avLst/>
          </a:prstGeom>
        </p:spPr>
      </p:pic>
      <p:pic>
        <p:nvPicPr>
          <p:cNvPr id="16" name="Picture 1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9CCE4BE-2505-E6C8-16AE-1A010763AC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781" r="44917" b="19118"/>
          <a:stretch/>
        </p:blipFill>
        <p:spPr>
          <a:xfrm>
            <a:off x="5247736" y="1751162"/>
            <a:ext cx="6715683" cy="49446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68067E-EE81-3D1C-A63F-A79F06CBF926}"/>
              </a:ext>
            </a:extLst>
          </p:cNvPr>
          <p:cNvSpPr txBox="1"/>
          <p:nvPr/>
        </p:nvSpPr>
        <p:spPr>
          <a:xfrm>
            <a:off x="457200" y="3969859"/>
            <a:ext cx="45835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Calibri"/>
                <a:cs typeface="Calibri"/>
              </a:rPr>
              <a:t>Click on never opened &gt; choose open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42D90AA9-34D5-31D0-D528-56E9457AE4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959" r="43684" b="18277"/>
          <a:stretch/>
        </p:blipFill>
        <p:spPr>
          <a:xfrm>
            <a:off x="5247736" y="1722875"/>
            <a:ext cx="6866108" cy="4986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1D1031-690F-5E0E-DDB1-D1C62DC5BB07}"/>
              </a:ext>
            </a:extLst>
          </p:cNvPr>
          <p:cNvSpPr txBox="1"/>
          <p:nvPr/>
        </p:nvSpPr>
        <p:spPr>
          <a:xfrm>
            <a:off x="457200" y="4594387"/>
            <a:ext cx="4267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View &gt; Request &gt; run my request</a:t>
            </a: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945755D-0878-B7DA-99D9-4F0B2EE00D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574" r="43683" b="19395"/>
          <a:stretch/>
        </p:blipFill>
        <p:spPr>
          <a:xfrm>
            <a:off x="5247736" y="1614441"/>
            <a:ext cx="6866108" cy="50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0AE0C-823A-0CE6-5ADA-956B03D8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F16F7F-AC18-1A14-78DD-8824923C1941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4486E46C-DAFE-EE56-1D9A-96737454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48F31C-98DA-5BBB-E653-539CB13A75F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2B9271-7BBA-3A58-0CD8-FCF5E315D60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FD2933-A5AB-4D04-6F06-458776FC5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AD75BF97-BCD3-78C0-2D11-D634F59A2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5377A81-B6EE-E877-3A4B-66415249F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0E7F0FA-F977-49A2-1FCA-70DB44481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C42BDC0-8697-A363-A568-7A3E88152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6352E31-49CC-9BDD-5368-0BF3F1EBA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E34BC-4A38-8EB5-0481-D3FCEE6F0C8B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0795F-E796-8961-6392-3D542ACB0D7E}"/>
              </a:ext>
            </a:extLst>
          </p:cNvPr>
          <p:cNvSpPr txBox="1"/>
          <p:nvPr/>
        </p:nvSpPr>
        <p:spPr>
          <a:xfrm>
            <a:off x="2628640" y="871268"/>
            <a:ext cx="722893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Setup for Accounts payable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28877-8E39-C35D-50AB-A203784D6B35}"/>
              </a:ext>
            </a:extLst>
          </p:cNvPr>
          <p:cNvSpPr txBox="1"/>
          <p:nvPr/>
        </p:nvSpPr>
        <p:spPr>
          <a:xfrm>
            <a:off x="302008" y="1907480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Define Currency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A045C-C3AB-A944-A728-D27AE547B03E}"/>
              </a:ext>
            </a:extLst>
          </p:cNvPr>
          <p:cNvSpPr txBox="1"/>
          <p:nvPr/>
        </p:nvSpPr>
        <p:spPr>
          <a:xfrm>
            <a:off x="605183" y="3113511"/>
            <a:ext cx="54461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Calibri"/>
                <a:cs typeface="Calibri"/>
              </a:rPr>
              <a:t>Set up &gt; currency &gt; define currency</a:t>
            </a:r>
            <a:r>
              <a:rPr lang="en-US" sz="2200" b="1">
                <a:latin typeface="Calibri-Bold"/>
                <a:ea typeface="Calibri"/>
                <a:cs typeface="Calibri"/>
              </a:rPr>
              <a:t>  </a:t>
            </a:r>
            <a:endParaRPr lang="en-US" sz="2200" b="1">
              <a:latin typeface="Calibri-Bold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ABD0906-0E99-FA04-5D1A-98AF6D1186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358" r="13311" b="31"/>
          <a:stretch/>
        </p:blipFill>
        <p:spPr>
          <a:xfrm>
            <a:off x="5524734" y="1573710"/>
            <a:ext cx="6310265" cy="51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8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990FB6-96C6-8CAE-45F1-5E286FCDEAC2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F4B9D2C-77D4-3091-2578-8193B237A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74C130-2C1B-5839-A413-E5EE51D07C5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B2B10-A1E9-BBFD-99CE-A59724935B35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583FCE-C421-D59F-0FCA-785F9BF7D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00DBFA1-B5A5-2E0C-713B-01A287440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3587380-3996-5ADC-DD82-9CDC24B9A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B4EB6-7F23-A580-770D-7BF235C66CEA}"/>
              </a:ext>
            </a:extLst>
          </p:cNvPr>
          <p:cNvSpPr txBox="1"/>
          <p:nvPr/>
        </p:nvSpPr>
        <p:spPr>
          <a:xfrm>
            <a:off x="774348" y="2042580"/>
            <a:ext cx="4117638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 kern="100">
                <a:latin typeface="Times New Roman"/>
                <a:ea typeface="Calibri" panose="020F0502020204030204" pitchFamily="34" charset="0"/>
                <a:cs typeface="Arial"/>
              </a:rPr>
              <a:t>Setup &gt; Options </a:t>
            </a:r>
            <a:br>
              <a:rPr lang="en-US" sz="2200" b="1" kern="100">
                <a:latin typeface="Times New Roman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200" b="1" kern="100">
                <a:latin typeface="Times New Roman"/>
                <a:ea typeface="Calibri" panose="020F0502020204030204" pitchFamily="34" charset="0"/>
                <a:cs typeface="Arial"/>
              </a:rPr>
              <a:t>&gt; Financial Options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CF8836E-69D0-0868-DAAF-D2CD10EE9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19AD9B3-7D4E-E456-CA1E-694FD1B8D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D071E26-3DD6-5F93-8F0B-5B9F833F6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CC972E3F-36FC-8F11-C8BB-C6DE5939D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878A242-D9A1-F080-1419-8A410B8A2F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4" t="21225" r="21361" b="7550"/>
          <a:stretch/>
        </p:blipFill>
        <p:spPr bwMode="auto">
          <a:xfrm>
            <a:off x="6834788" y="2370454"/>
            <a:ext cx="4458396" cy="36544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E2604E8-FCF5-C848-B0C7-5617883A4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20" y="2370454"/>
            <a:ext cx="5943600" cy="35928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5EC4552-7D6A-B229-E665-3FF5F40E9CE1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6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033B9C2-C48C-FA40-1773-5731284DF5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" r="49920" b="17228"/>
          <a:stretch/>
        </p:blipFill>
        <p:spPr bwMode="auto">
          <a:xfrm>
            <a:off x="6260537" y="2097239"/>
            <a:ext cx="4970788" cy="4303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C3550E6-920F-2119-C43F-19609FED7DF6}"/>
              </a:ext>
            </a:extLst>
          </p:cNvPr>
          <p:cNvSpPr txBox="1"/>
          <p:nvPr/>
        </p:nvSpPr>
        <p:spPr>
          <a:xfrm>
            <a:off x="2422382" y="872430"/>
            <a:ext cx="610616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Setup for </a:t>
            </a:r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Accounts</a:t>
            </a:r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payable module</a:t>
            </a:r>
            <a:endParaRPr lang="ar-EG" sz="3000">
              <a:latin typeface="Times New Roman"/>
              <a:cs typeface="Times New Roman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0005BF-19A7-D1F5-6DF8-371A7F6B42C7}"/>
              </a:ext>
            </a:extLst>
          </p:cNvPr>
          <p:cNvSpPr txBox="1"/>
          <p:nvPr/>
        </p:nvSpPr>
        <p:spPr>
          <a:xfrm>
            <a:off x="767079" y="2964421"/>
            <a:ext cx="4893229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kern="100">
                <a:latin typeface="Times New Roman"/>
                <a:ea typeface="Calibri"/>
                <a:cs typeface="Arial"/>
              </a:rPr>
              <a:t>Accounting Financials Options</a:t>
            </a:r>
            <a:r>
              <a:rPr lang="en-US" sz="2200" b="1" kern="100">
                <a:ea typeface="Calibri"/>
                <a:cs typeface="Arial"/>
              </a:rPr>
              <a:t> </a:t>
            </a:r>
            <a:endParaRPr lang="ar-EG" sz="2200" b="1" kern="100">
              <a:ea typeface="Calibri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25C1FD-01E0-D7CD-CD6B-CFB898405AD3}"/>
              </a:ext>
            </a:extLst>
          </p:cNvPr>
          <p:cNvSpPr txBox="1"/>
          <p:nvPr/>
        </p:nvSpPr>
        <p:spPr>
          <a:xfrm>
            <a:off x="774348" y="3436046"/>
            <a:ext cx="470349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kern="100">
                <a:latin typeface="Times New Roman"/>
                <a:ea typeface="Calibri"/>
                <a:cs typeface="Arial"/>
              </a:rPr>
              <a:t>Supplier - Purchasing Financials Options</a:t>
            </a:r>
            <a:r>
              <a:rPr lang="en-US" sz="2200" b="1" kern="100">
                <a:latin typeface="Times New Roman"/>
                <a:ea typeface="Calibri"/>
                <a:cs typeface="Arial"/>
              </a:rPr>
              <a:t> </a:t>
            </a:r>
            <a:endParaRPr lang="ar-EG" sz="2200" b="1" kern="100">
              <a:latin typeface="Times New Roman"/>
              <a:ea typeface="Calibri"/>
              <a:cs typeface="Arial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5DB192-8342-6845-821A-6F0CDE65459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5" r="49679" b="36468"/>
          <a:stretch/>
        </p:blipFill>
        <p:spPr bwMode="auto">
          <a:xfrm>
            <a:off x="5920666" y="2349119"/>
            <a:ext cx="6124027" cy="37732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5B338F9-932B-402F-CEE8-B8B7224755C0}"/>
              </a:ext>
            </a:extLst>
          </p:cNvPr>
          <p:cNvSpPr txBox="1"/>
          <p:nvPr/>
        </p:nvSpPr>
        <p:spPr>
          <a:xfrm>
            <a:off x="774348" y="4205487"/>
            <a:ext cx="4347768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kern="100">
                <a:latin typeface="Times New Roman"/>
                <a:ea typeface="Calibri"/>
                <a:cs typeface="Arial"/>
              </a:rPr>
              <a:t>Encumbrance Financials Options</a:t>
            </a:r>
            <a:r>
              <a:rPr lang="en-US" sz="2200" b="1" kern="100">
                <a:latin typeface="Times New Roman"/>
                <a:ea typeface="Calibri"/>
                <a:cs typeface="Arial"/>
              </a:rPr>
              <a:t> </a:t>
            </a:r>
            <a:endParaRPr lang="ar-EG" sz="2200" b="1" kern="100">
              <a:latin typeface="Times New Roman"/>
              <a:ea typeface="Calibri"/>
              <a:cs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027F9D2-168B-DDF9-0819-C972676147A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0" r="49909" b="39930"/>
          <a:stretch/>
        </p:blipFill>
        <p:spPr bwMode="auto">
          <a:xfrm>
            <a:off x="5968852" y="2374870"/>
            <a:ext cx="5815484" cy="3533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15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3" grpId="0"/>
      <p:bldP spid="45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201B3-757B-4296-6BEC-4FB86ADA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59D4F5-4C00-1D32-B5E7-7262AF54B271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F99B459-C979-6DF0-314F-6FBFB120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6364CE-4817-0B88-68B2-3B8A80C318E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9D3C1-1C42-2E60-27C2-553A90E36906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E5074D-409F-8C2E-D48B-203F505D0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BBADA47-F8E3-CA31-03B0-A1904FE22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9D1886-AC18-1ED3-39BA-D77518D8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8576DE9-CF24-4E4E-6B5A-0B042CD46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39B6C7C-55E8-8A0B-7C4A-F7C35BCA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5507ECB-4FA6-28D6-E526-A325398F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3AF21-74E1-5434-B054-532A3984C149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A5130-8FC4-3EE1-45F5-8D57626E6734}"/>
              </a:ext>
            </a:extLst>
          </p:cNvPr>
          <p:cNvSpPr txBox="1"/>
          <p:nvPr/>
        </p:nvSpPr>
        <p:spPr>
          <a:xfrm>
            <a:off x="2599077" y="872430"/>
            <a:ext cx="610616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Setup for </a:t>
            </a:r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Accounts</a:t>
            </a:r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payable module</a:t>
            </a:r>
            <a:endParaRPr lang="ar-EG" sz="30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63C58-D8E8-B865-301C-120EA22FB189}"/>
              </a:ext>
            </a:extLst>
          </p:cNvPr>
          <p:cNvSpPr txBox="1"/>
          <p:nvPr/>
        </p:nvSpPr>
        <p:spPr>
          <a:xfrm>
            <a:off x="147983" y="3538091"/>
            <a:ext cx="5122540" cy="4079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kern="100">
                <a:effectLst/>
                <a:latin typeface="Times New Roman"/>
                <a:ea typeface="Calibri"/>
                <a:cs typeface="Arial"/>
              </a:rPr>
              <a:t>Setup &gt;Calendar &gt; Special </a:t>
            </a:r>
            <a:r>
              <a:rPr lang="en-US" sz="2000" b="1" kern="100">
                <a:latin typeface="Times New Roman"/>
                <a:ea typeface="Calibri"/>
                <a:cs typeface="Arial"/>
              </a:rPr>
              <a:t>Calendar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4E0D38-61AE-483B-8444-3B7FCB8DE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03" y="2080351"/>
            <a:ext cx="5393055" cy="3246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40FEFD-C423-8C0A-AB3A-09A26B183181}"/>
              </a:ext>
            </a:extLst>
          </p:cNvPr>
          <p:cNvSpPr txBox="1"/>
          <p:nvPr/>
        </p:nvSpPr>
        <p:spPr>
          <a:xfrm>
            <a:off x="605741" y="2503706"/>
            <a:ext cx="4662814" cy="11367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latin typeface="Times New Roman"/>
                <a:ea typeface="Calibri" panose="020F0502020204030204" pitchFamily="34" charset="0"/>
                <a:cs typeface="Arial"/>
              </a:rPr>
              <a:t>Define Special Calendar To Create Payment Terms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b="1" kern="100">
              <a:latin typeface="Calibri"/>
              <a:ea typeface="Calibri" panose="020F050202020403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CB1C0-3A10-04DF-42FE-276B5CFF99CA}"/>
              </a:ext>
            </a:extLst>
          </p:cNvPr>
          <p:cNvSpPr txBox="1"/>
          <p:nvPr/>
        </p:nvSpPr>
        <p:spPr>
          <a:xfrm>
            <a:off x="152400" y="4006573"/>
            <a:ext cx="46647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Setup &gt;Invoice &gt; Payment terms</a:t>
            </a:r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B06E08E-747B-F6BC-AB9A-720B93FD8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790" y="2294075"/>
            <a:ext cx="5717898" cy="341837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9226E6E-1732-4786-F3D7-6EA83F3BAE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2" t="-32" r="135" b="-372"/>
          <a:stretch/>
        </p:blipFill>
        <p:spPr>
          <a:xfrm>
            <a:off x="5715553" y="2399748"/>
            <a:ext cx="5730470" cy="340582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7CBC528-28C5-1768-EAE7-354C3AEDB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291" y="2425079"/>
            <a:ext cx="5675243" cy="332201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DDAEE11-A785-9778-14E7-4FFB8A949A7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2047" t="-1747" r="2239" b="2058"/>
          <a:stretch/>
        </p:blipFill>
        <p:spPr>
          <a:xfrm>
            <a:off x="5595799" y="2404095"/>
            <a:ext cx="5727025" cy="35296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D858B9-A997-F3E2-1E59-5D738A44D7EE}"/>
              </a:ext>
            </a:extLst>
          </p:cNvPr>
          <p:cNvSpPr txBox="1"/>
          <p:nvPr/>
        </p:nvSpPr>
        <p:spPr>
          <a:xfrm>
            <a:off x="307008" y="1996661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Payment Terms</a:t>
            </a:r>
            <a:endParaRPr lang="en-US" sz="2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487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33071-D421-F2E4-477A-D3392AB54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B61777-B51D-358E-1AD9-2B4185EDFF16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C64BB333-C041-AB9C-4B01-A701E4564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73FF-6BB5-F0D0-8B7A-D7F9E58DBB1F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015D67-A68C-E483-DFD6-B1C4013CE59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D14774-040C-B515-7D7B-AB581EADE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62D580E9-8B4A-756D-F9A3-044755F8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DFE03DD-7DAC-A012-E14B-740224E4F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5CEFAC31-839D-E4C2-02F6-BF3888279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B04BDBD-DFFE-7B0D-E433-78840EEA6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35DD75DB-E825-F66A-B174-DABC5F248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14D06-D7E6-84EE-723C-17416889D28D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182E-53DC-E842-AF8E-0D66C51EEEBD}"/>
              </a:ext>
            </a:extLst>
          </p:cNvPr>
          <p:cNvSpPr txBox="1"/>
          <p:nvPr/>
        </p:nvSpPr>
        <p:spPr>
          <a:xfrm>
            <a:off x="2819947" y="872430"/>
            <a:ext cx="610616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Setup for </a:t>
            </a:r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Accounts</a:t>
            </a:r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payable module</a:t>
            </a:r>
            <a:endParaRPr lang="ar-EG" sz="30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2B8B0-ED68-4D04-CFDD-10939172CFEB}"/>
              </a:ext>
            </a:extLst>
          </p:cNvPr>
          <p:cNvSpPr txBox="1"/>
          <p:nvPr/>
        </p:nvSpPr>
        <p:spPr>
          <a:xfrm>
            <a:off x="457200" y="1785732"/>
            <a:ext cx="5410200" cy="5078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700" b="1">
                <a:solidFill>
                  <a:srgbClr val="000000"/>
                </a:solidFill>
                <a:latin typeface="Calibri-Bold"/>
              </a:rPr>
              <a:t> </a:t>
            </a:r>
            <a:endParaRPr lang="ar-EG" sz="2700" b="1">
              <a:solidFill>
                <a:srgbClr val="000000"/>
              </a:solidFill>
              <a:latin typeface="Calibri-Bold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10F54F4-24FE-36ED-1BEA-18C1C6560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83" y="2036128"/>
            <a:ext cx="7031355" cy="4015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D91260-FC73-2F80-7A49-9A4783B89FBC}"/>
              </a:ext>
            </a:extLst>
          </p:cNvPr>
          <p:cNvSpPr txBox="1"/>
          <p:nvPr/>
        </p:nvSpPr>
        <p:spPr>
          <a:xfrm>
            <a:off x="148456" y="203111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Pay Group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F71A94-1268-0519-90EB-13D1828FBEFB}"/>
              </a:ext>
            </a:extLst>
          </p:cNvPr>
          <p:cNvSpPr txBox="1"/>
          <p:nvPr/>
        </p:nvSpPr>
        <p:spPr>
          <a:xfrm>
            <a:off x="329096" y="2880676"/>
            <a:ext cx="420371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>
                <a:latin typeface="Times New Roman"/>
                <a:cs typeface="Times New Roman"/>
              </a:rPr>
              <a:t>-used to group similar types of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 b="1">
                <a:latin typeface="Times New Roman"/>
                <a:cs typeface="Times New Roman"/>
              </a:rPr>
              <a:t>vendors or suppliers for payment</a:t>
            </a:r>
          </a:p>
          <a:p>
            <a:pPr algn="just"/>
            <a:r>
              <a:rPr lang="en-US" sz="2000" b="1">
                <a:latin typeface="Times New Roman"/>
                <a:cs typeface="Times New Roman"/>
              </a:rPr>
              <a:t>processing.</a:t>
            </a:r>
          </a:p>
        </p:txBody>
      </p:sp>
    </p:spTree>
    <p:extLst>
      <p:ext uri="{BB962C8B-B14F-4D97-AF65-F5344CB8AC3E}">
        <p14:creationId xmlns:p14="http://schemas.microsoft.com/office/powerpoint/2010/main" val="7933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EB0E5-17ED-2431-7044-B4FA51190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4CE1DB-6314-226F-F267-2E1CE6B104ED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42C86FE-96DB-6C86-FA10-33497B8E0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B7E629-6884-8E12-2A01-69E9D91FC2C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F1F2B3-090E-7C47-1D1D-77E12ADC87F0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8E68C5-842D-B1A4-D4FD-8DA2075EA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8B63D8BD-54B5-EE7F-98D1-AC9624275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489703B-5E64-0353-41D8-F6A6EC174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519A730-5281-01ED-FF57-047B74E75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C85E2A7-7DE6-8DAB-FF03-22E45E988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3342629B-5A05-DB4C-9384-450088529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07AC1-F4CF-6CF7-FF9D-359710E92A93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07521-AC58-90BE-0520-46E56862B88B}"/>
              </a:ext>
            </a:extLst>
          </p:cNvPr>
          <p:cNvSpPr txBox="1"/>
          <p:nvPr/>
        </p:nvSpPr>
        <p:spPr>
          <a:xfrm>
            <a:off x="217612" y="2350558"/>
            <a:ext cx="6105236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 kern="100">
                <a:latin typeface="Times New Roman"/>
                <a:ea typeface="Calibri"/>
                <a:cs typeface="Arial"/>
              </a:rPr>
              <a:t>Setup &gt; Options &gt; Payables Options</a:t>
            </a:r>
          </a:p>
          <a:p>
            <a:r>
              <a:rPr lang="en-US" sz="2200" b="1" kern="100">
                <a:latin typeface="Times New Roman"/>
                <a:ea typeface="Calibri"/>
                <a:cs typeface="Arial"/>
              </a:rPr>
              <a:t>Choose Vision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21B90-2F49-3926-E096-64A47DF98D6A}"/>
              </a:ext>
            </a:extLst>
          </p:cNvPr>
          <p:cNvSpPr txBox="1"/>
          <p:nvPr/>
        </p:nvSpPr>
        <p:spPr>
          <a:xfrm>
            <a:off x="2672439" y="869918"/>
            <a:ext cx="6105236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Setup for </a:t>
            </a:r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Accounts</a:t>
            </a:r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payable module</a:t>
            </a:r>
            <a:endParaRPr lang="ar-EG" sz="3000">
              <a:latin typeface="Times New Roman"/>
              <a:cs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D4F92F-3ABE-2AF9-623E-5FC66D24D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86" y="2003616"/>
            <a:ext cx="5251715" cy="4133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03150E-01C8-C605-8F48-78AB5867D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950" y="2040546"/>
            <a:ext cx="5324979" cy="4059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D11C8F-3BEB-E6D3-32D2-1D03F2924F3F}"/>
              </a:ext>
            </a:extLst>
          </p:cNvPr>
          <p:cNvSpPr txBox="1"/>
          <p:nvPr/>
        </p:nvSpPr>
        <p:spPr>
          <a:xfrm>
            <a:off x="1068450" y="3308133"/>
            <a:ext cx="610410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b="1" kern="100">
                <a:latin typeface="Times New Roman"/>
                <a:ea typeface="Calibri"/>
                <a:cs typeface="Times New Roman"/>
              </a:rPr>
              <a:t>Accounting Option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81D5BC-A1E4-6507-5B6C-8589CB616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950" y="2131206"/>
            <a:ext cx="5193277" cy="39624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80348-DCA8-1B5D-2737-4B1779A8371D}"/>
              </a:ext>
            </a:extLst>
          </p:cNvPr>
          <p:cNvSpPr txBox="1"/>
          <p:nvPr/>
        </p:nvSpPr>
        <p:spPr>
          <a:xfrm>
            <a:off x="1078464" y="3604177"/>
            <a:ext cx="610410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b="1" kern="100">
                <a:latin typeface="Times New Roman"/>
                <a:ea typeface="Calibri"/>
                <a:cs typeface="Times New Roman"/>
              </a:rPr>
              <a:t>Currency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A05B39-F0DC-424E-AE56-DB177A8A3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2202232"/>
            <a:ext cx="5180633" cy="38203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0FF079-5B12-A8C0-C36C-6A9B546D0FF3}"/>
              </a:ext>
            </a:extLst>
          </p:cNvPr>
          <p:cNvSpPr txBox="1"/>
          <p:nvPr/>
        </p:nvSpPr>
        <p:spPr>
          <a:xfrm>
            <a:off x="1068450" y="3871334"/>
            <a:ext cx="610410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b="1" kern="100">
                <a:latin typeface="Times New Roman"/>
                <a:ea typeface="Calibri"/>
                <a:cs typeface="Times New Roman"/>
              </a:rPr>
              <a:t>Invoice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984EC4-9FC1-40F0-65C0-F08BFED21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7313" y="2431430"/>
            <a:ext cx="5881788" cy="34023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22DAE3D-A0A9-FFFF-E4ED-CDEDF8060DD4}"/>
              </a:ext>
            </a:extLst>
          </p:cNvPr>
          <p:cNvSpPr txBox="1"/>
          <p:nvPr/>
        </p:nvSpPr>
        <p:spPr>
          <a:xfrm>
            <a:off x="1068450" y="4196631"/>
            <a:ext cx="610410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b="1" kern="100">
                <a:latin typeface="Times New Roman"/>
                <a:ea typeface="Calibri"/>
                <a:cs typeface="Times New Roman"/>
              </a:rPr>
              <a:t>Matching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89C1C4B-2102-A40E-1CD2-2C3C5F11A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5367" y="2431430"/>
            <a:ext cx="5985680" cy="33176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CA0C04-D6E1-119B-8B05-36645F059604}"/>
              </a:ext>
            </a:extLst>
          </p:cNvPr>
          <p:cNvSpPr txBox="1"/>
          <p:nvPr/>
        </p:nvSpPr>
        <p:spPr>
          <a:xfrm>
            <a:off x="1088477" y="4487062"/>
            <a:ext cx="610410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b="1" kern="100">
                <a:latin typeface="Times New Roman"/>
                <a:ea typeface="Calibri"/>
                <a:cs typeface="Times New Roman"/>
              </a:rPr>
              <a:t>Expense Report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EA0D889-A448-BFB1-29C4-76D44122B8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2536" y="2349941"/>
            <a:ext cx="5654646" cy="40597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E50D73-3704-6145-9947-838CC7224DA0}"/>
              </a:ext>
            </a:extLst>
          </p:cNvPr>
          <p:cNvSpPr txBox="1"/>
          <p:nvPr/>
        </p:nvSpPr>
        <p:spPr>
          <a:xfrm>
            <a:off x="1088477" y="4842785"/>
            <a:ext cx="610410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b="1" kern="100">
                <a:latin typeface="Times New Roman"/>
                <a:ea typeface="Calibri"/>
                <a:cs typeface="Times New Roman"/>
              </a:rPr>
              <a:t>Payment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576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23" grpId="0"/>
      <p:bldP spid="26" grpId="0"/>
      <p:bldP spid="29" grpId="0"/>
      <p:bldP spid="32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532</Words>
  <Application>Microsoft Office PowerPoint</Application>
  <PresentationFormat>Widescreen</PresentationFormat>
  <Paragraphs>115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Calibri-Bold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4</cp:revision>
  <dcterms:created xsi:type="dcterms:W3CDTF">2024-11-29T17:44:35Z</dcterms:created>
  <dcterms:modified xsi:type="dcterms:W3CDTF">2024-11-29T17:55:18Z</dcterms:modified>
</cp:coreProperties>
</file>